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61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o Narrow" panose="020B0604020202020204" charset="0"/>
      <p:regular r:id="rId19"/>
    </p:embeddedFont>
    <p:embeddedFont>
      <p:font typeface="Archivo Narrow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ECA92-DFFE-4EEA-9ED0-938AE2EF0B39}" type="datetimeFigureOut">
              <a:rPr lang="es-MX" smtClean="0"/>
              <a:t>13/11/2025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76515-DCAB-4F31-A67C-7DA982714B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829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76515-DCAB-4F31-A67C-7DA982714B6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061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76515-DCAB-4F31-A67C-7DA982714B6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247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76515-DCAB-4F31-A67C-7DA982714B6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67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gif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jpeg"/><Relationship Id="rId7" Type="http://schemas.openxmlformats.org/officeDocument/2006/relationships/image" Target="../media/image19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5.gif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53" b="-935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434748" y="1724995"/>
            <a:ext cx="3945933" cy="3945933"/>
          </a:xfrm>
          <a:custGeom>
            <a:avLst/>
            <a:gdLst/>
            <a:ahLst/>
            <a:cxnLst/>
            <a:rect l="l" t="t" r="r" b="b"/>
            <a:pathLst>
              <a:path w="3945933" h="3945933">
                <a:moveTo>
                  <a:pt x="0" y="0"/>
                </a:moveTo>
                <a:lnTo>
                  <a:pt x="3945932" y="0"/>
                </a:lnTo>
                <a:lnTo>
                  <a:pt x="3945932" y="3945933"/>
                </a:lnTo>
                <a:lnTo>
                  <a:pt x="0" y="394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3758112" y="-4102512"/>
            <a:ext cx="10689723" cy="10262424"/>
            <a:chOff x="0" y="0"/>
            <a:chExt cx="752667" cy="722581"/>
          </a:xfrm>
        </p:grpSpPr>
        <p:sp>
          <p:nvSpPr>
            <p:cNvPr id="5" name="Freeform 5"/>
            <p:cNvSpPr/>
            <p:nvPr/>
          </p:nvSpPr>
          <p:spPr>
            <a:xfrm>
              <a:off x="-575" y="-575"/>
              <a:ext cx="753818" cy="723731"/>
            </a:xfrm>
            <a:custGeom>
              <a:avLst/>
              <a:gdLst/>
              <a:ahLst/>
              <a:cxnLst/>
              <a:rect l="l" t="t" r="r" b="b"/>
              <a:pathLst>
                <a:path w="753818" h="723731">
                  <a:moveTo>
                    <a:pt x="413303" y="2268"/>
                  </a:moveTo>
                  <a:lnTo>
                    <a:pt x="425291" y="58308"/>
                  </a:lnTo>
                  <a:cubicBezTo>
                    <a:pt x="448494" y="61714"/>
                    <a:pt x="471236" y="67554"/>
                    <a:pt x="493103" y="75748"/>
                  </a:cubicBezTo>
                  <a:lnTo>
                    <a:pt x="532670" y="32976"/>
                  </a:lnTo>
                  <a:cubicBezTo>
                    <a:pt x="554811" y="42633"/>
                    <a:pt x="575924" y="54341"/>
                    <a:pt x="595713" y="67910"/>
                  </a:cubicBezTo>
                  <a:lnTo>
                    <a:pt x="576912" y="122200"/>
                  </a:lnTo>
                  <a:cubicBezTo>
                    <a:pt x="595230" y="136288"/>
                    <a:pt x="611877" y="152265"/>
                    <a:pt x="626554" y="169856"/>
                  </a:cubicBezTo>
                  <a:lnTo>
                    <a:pt x="683095" y="151800"/>
                  </a:lnTo>
                  <a:cubicBezTo>
                    <a:pt x="697237" y="170799"/>
                    <a:pt x="709426" y="191071"/>
                    <a:pt x="719494" y="212326"/>
                  </a:cubicBezTo>
                  <a:lnTo>
                    <a:pt x="674940" y="250311"/>
                  </a:lnTo>
                  <a:cubicBezTo>
                    <a:pt x="683467" y="271307"/>
                    <a:pt x="689560" y="293138"/>
                    <a:pt x="693110" y="315407"/>
                  </a:cubicBezTo>
                  <a:lnTo>
                    <a:pt x="751477" y="326924"/>
                  </a:lnTo>
                  <a:cubicBezTo>
                    <a:pt x="753817" y="350163"/>
                    <a:pt x="753817" y="373567"/>
                    <a:pt x="751477" y="396807"/>
                  </a:cubicBezTo>
                  <a:lnTo>
                    <a:pt x="693110" y="408310"/>
                  </a:lnTo>
                  <a:cubicBezTo>
                    <a:pt x="689560" y="430593"/>
                    <a:pt x="683467" y="452423"/>
                    <a:pt x="674940" y="473419"/>
                  </a:cubicBezTo>
                  <a:lnTo>
                    <a:pt x="719494" y="511405"/>
                  </a:lnTo>
                  <a:cubicBezTo>
                    <a:pt x="709426" y="532660"/>
                    <a:pt x="697237" y="552918"/>
                    <a:pt x="683095" y="571917"/>
                  </a:cubicBezTo>
                  <a:lnTo>
                    <a:pt x="626554" y="553875"/>
                  </a:lnTo>
                  <a:cubicBezTo>
                    <a:pt x="611877" y="571452"/>
                    <a:pt x="595230" y="587443"/>
                    <a:pt x="576912" y="601532"/>
                  </a:cubicBezTo>
                  <a:lnTo>
                    <a:pt x="595713" y="655808"/>
                  </a:lnTo>
                  <a:cubicBezTo>
                    <a:pt x="575924" y="669390"/>
                    <a:pt x="554811" y="681084"/>
                    <a:pt x="532670" y="690755"/>
                  </a:cubicBezTo>
                  <a:lnTo>
                    <a:pt x="493103" y="647982"/>
                  </a:lnTo>
                  <a:cubicBezTo>
                    <a:pt x="471236" y="656163"/>
                    <a:pt x="448494" y="662017"/>
                    <a:pt x="425291" y="665423"/>
                  </a:cubicBezTo>
                  <a:lnTo>
                    <a:pt x="413303" y="721463"/>
                  </a:lnTo>
                  <a:cubicBezTo>
                    <a:pt x="389095" y="723731"/>
                    <a:pt x="364717" y="723731"/>
                    <a:pt x="340508" y="721463"/>
                  </a:cubicBezTo>
                  <a:lnTo>
                    <a:pt x="328520" y="665423"/>
                  </a:lnTo>
                  <a:cubicBezTo>
                    <a:pt x="305316" y="662017"/>
                    <a:pt x="282576" y="656163"/>
                    <a:pt x="260707" y="647982"/>
                  </a:cubicBezTo>
                  <a:lnTo>
                    <a:pt x="221132" y="690755"/>
                  </a:lnTo>
                  <a:cubicBezTo>
                    <a:pt x="199005" y="681084"/>
                    <a:pt x="177889" y="669390"/>
                    <a:pt x="158099" y="655808"/>
                  </a:cubicBezTo>
                  <a:lnTo>
                    <a:pt x="176907" y="601532"/>
                  </a:lnTo>
                  <a:cubicBezTo>
                    <a:pt x="158583" y="587443"/>
                    <a:pt x="141927" y="571452"/>
                    <a:pt x="127252" y="553875"/>
                  </a:cubicBezTo>
                  <a:lnTo>
                    <a:pt x="70715" y="571917"/>
                  </a:lnTo>
                  <a:cubicBezTo>
                    <a:pt x="56581" y="552918"/>
                    <a:pt x="44384" y="532660"/>
                    <a:pt x="34311" y="511405"/>
                  </a:cubicBezTo>
                  <a:lnTo>
                    <a:pt x="78865" y="473419"/>
                  </a:lnTo>
                  <a:cubicBezTo>
                    <a:pt x="70345" y="452423"/>
                    <a:pt x="64246" y="430593"/>
                    <a:pt x="60698" y="408310"/>
                  </a:cubicBezTo>
                  <a:lnTo>
                    <a:pt x="2338" y="396807"/>
                  </a:lnTo>
                  <a:cubicBezTo>
                    <a:pt x="0" y="373567"/>
                    <a:pt x="0" y="350163"/>
                    <a:pt x="2338" y="326924"/>
                  </a:cubicBezTo>
                  <a:lnTo>
                    <a:pt x="60698" y="315407"/>
                  </a:lnTo>
                  <a:cubicBezTo>
                    <a:pt x="64246" y="293138"/>
                    <a:pt x="70345" y="271307"/>
                    <a:pt x="78865" y="250311"/>
                  </a:cubicBezTo>
                  <a:lnTo>
                    <a:pt x="34311" y="212326"/>
                  </a:lnTo>
                  <a:cubicBezTo>
                    <a:pt x="44384" y="191071"/>
                    <a:pt x="56581" y="170799"/>
                    <a:pt x="70715" y="151800"/>
                  </a:cubicBezTo>
                  <a:lnTo>
                    <a:pt x="127252" y="169856"/>
                  </a:lnTo>
                  <a:cubicBezTo>
                    <a:pt x="141927" y="152265"/>
                    <a:pt x="158583" y="136288"/>
                    <a:pt x="176907" y="122200"/>
                  </a:cubicBezTo>
                  <a:lnTo>
                    <a:pt x="158099" y="67910"/>
                  </a:lnTo>
                  <a:cubicBezTo>
                    <a:pt x="177889" y="54341"/>
                    <a:pt x="199005" y="42633"/>
                    <a:pt x="221132" y="32976"/>
                  </a:cubicBezTo>
                  <a:lnTo>
                    <a:pt x="260707" y="75748"/>
                  </a:lnTo>
                  <a:cubicBezTo>
                    <a:pt x="282576" y="67554"/>
                    <a:pt x="305316" y="61714"/>
                    <a:pt x="328520" y="58308"/>
                  </a:cubicBezTo>
                  <a:lnTo>
                    <a:pt x="340508" y="2268"/>
                  </a:lnTo>
                  <a:cubicBezTo>
                    <a:pt x="364717" y="0"/>
                    <a:pt x="389095" y="0"/>
                    <a:pt x="413303" y="2268"/>
                  </a:cubicBezTo>
                  <a:close/>
                  <a:moveTo>
                    <a:pt x="376906" y="136070"/>
                  </a:moveTo>
                  <a:cubicBezTo>
                    <a:pt x="247093" y="136070"/>
                    <a:pt x="141713" y="237249"/>
                    <a:pt x="141713" y="361859"/>
                  </a:cubicBezTo>
                  <a:cubicBezTo>
                    <a:pt x="141713" y="486482"/>
                    <a:pt x="247093" y="587661"/>
                    <a:pt x="376906" y="587661"/>
                  </a:cubicBezTo>
                  <a:cubicBezTo>
                    <a:pt x="506714" y="587661"/>
                    <a:pt x="612101" y="486482"/>
                    <a:pt x="612101" y="361859"/>
                  </a:cubicBezTo>
                  <a:cubicBezTo>
                    <a:pt x="612101" y="237249"/>
                    <a:pt x="506714" y="136070"/>
                    <a:pt x="376906" y="136070"/>
                  </a:cubicBezTo>
                  <a:close/>
                </a:path>
              </a:pathLst>
            </a:custGeom>
            <a:solidFill>
              <a:srgbClr val="1800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9236" y="95645"/>
              <a:ext cx="454196" cy="48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-132820" y="1701236"/>
            <a:ext cx="5131212" cy="2808172"/>
          </a:xfrm>
          <a:custGeom>
            <a:avLst/>
            <a:gdLst/>
            <a:ahLst/>
            <a:cxnLst/>
            <a:rect l="l" t="t" r="r" b="b"/>
            <a:pathLst>
              <a:path w="5131212" h="2808172">
                <a:moveTo>
                  <a:pt x="0" y="0"/>
                </a:moveTo>
                <a:lnTo>
                  <a:pt x="5131212" y="0"/>
                </a:lnTo>
                <a:lnTo>
                  <a:pt x="5131212" y="2808172"/>
                </a:lnTo>
                <a:lnTo>
                  <a:pt x="0" y="280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5719854" y="8005434"/>
            <a:ext cx="1482905" cy="1297542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00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36872" y="7554930"/>
            <a:ext cx="9628460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1800AD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Tema 3:  Herencia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4422312" y="8005434"/>
            <a:ext cx="1482905" cy="1297542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00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3124770" y="8005434"/>
            <a:ext cx="1482905" cy="1297542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00A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836872" y="6552899"/>
            <a:ext cx="11975663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>
                <a:solidFill>
                  <a:srgbClr val="1800AD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Instituto Tecnologico de Orizaba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570807"/>
            <a:ext cx="12152946" cy="102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3.4 Referencia al objeto de la clase 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C34FE1-509C-3184-69D8-1BA9A60EDE1A}"/>
              </a:ext>
            </a:extLst>
          </p:cNvPr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69E7BF-ED97-BAA1-C36F-BF73D6C9684F}"/>
              </a:ext>
            </a:extLst>
          </p:cNvPr>
          <p:cNvSpPr txBox="1"/>
          <p:nvPr/>
        </p:nvSpPr>
        <p:spPr>
          <a:xfrm>
            <a:off x="2307547" y="2552700"/>
            <a:ext cx="1371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/>
              <a:t>Cuando se trabaja con herencia, una clase derivada (hija) hereda atributos y métodos de una clase base (padre). En Java (y en la mayoría de los lenguajes orientados a objetos), es posible referenciar un objeto de una clase derivada usando una variable de tipo de la clase base.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832BA4-F737-4F67-D06E-1DE6EA6AF9C1}"/>
              </a:ext>
            </a:extLst>
          </p:cNvPr>
          <p:cNvSpPr txBox="1"/>
          <p:nvPr/>
        </p:nvSpPr>
        <p:spPr>
          <a:xfrm>
            <a:off x="4953000" y="1333500"/>
            <a:ext cx="93224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/>
              <a:t>Referencia al objeto de la clase base</a:t>
            </a:r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9F6F55FA-A6F6-5E2C-A648-BCE9FCFA0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>
            <a:off x="4610280" y="6746547"/>
            <a:ext cx="990049" cy="966096"/>
          </a:xfrm>
          <a:prstGeom prst="ellipse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EF501B4-1AA2-76A3-CEBC-EFFA0B2DAB41}"/>
              </a:ext>
            </a:extLst>
          </p:cNvPr>
          <p:cNvSpPr txBox="1"/>
          <p:nvPr/>
        </p:nvSpPr>
        <p:spPr>
          <a:xfrm>
            <a:off x="3924204" y="5436199"/>
            <a:ext cx="236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/>
              <a:t>Ejemplo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75772A1-5A51-E726-F522-E6E522D53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537" y="4840900"/>
            <a:ext cx="3887263" cy="33047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12B413-52C2-F199-CCC4-54A31BC37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612" y="1676299"/>
            <a:ext cx="14715613" cy="8154709"/>
          </a:xfrm>
          <a:prstGeom prst="rect">
            <a:avLst/>
          </a:prstGeom>
        </p:spPr>
      </p:pic>
      <p:pic>
        <p:nvPicPr>
          <p:cNvPr id="14" name="Picture 6" descr="X png cruzar png transparente antecedentes 38341441 PNG">
            <a:extLst>
              <a:ext uri="{FF2B5EF4-FFF2-40B4-BE49-F238E27FC236}">
                <a16:creationId xmlns:a16="http://schemas.microsoft.com/office/drawing/2014/main" id="{026E366E-2239-867A-07EC-BD1194C86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214295" y="1231442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121939"/>
            <a:ext cx="12152946" cy="206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3.5 Constructores y destructores en clases derivadas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6298ED-CE6E-B910-AA99-762080151C52}"/>
              </a:ext>
            </a:extLst>
          </p:cNvPr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9B8702-36F6-DF66-65B3-0DE3127E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28"/>
          <a:stretch>
            <a:fillRect/>
          </a:stretch>
        </p:blipFill>
        <p:spPr>
          <a:xfrm>
            <a:off x="3409171" y="1448122"/>
            <a:ext cx="11469657" cy="7390756"/>
          </a:xfrm>
          <a:prstGeom prst="rect">
            <a:avLst/>
          </a:prstGeom>
        </p:spPr>
      </p:pic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25EAE26C-8232-C41D-D0FB-80B9191626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5210066" y="5477532"/>
            <a:ext cx="736211" cy="718399"/>
          </a:xfrm>
          <a:prstGeom prst="ellipse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FA152D-FB0F-C29E-79BC-3BDBB49AA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1" y="3859273"/>
            <a:ext cx="4572000" cy="979428"/>
          </a:xfrm>
          <a:prstGeom prst="rect">
            <a:avLst/>
          </a:prstGeom>
        </p:spPr>
      </p:pic>
      <p:pic>
        <p:nvPicPr>
          <p:cNvPr id="10" name="Picture 6" descr="X png cruzar png transparente antecedentes 38341441 PNG">
            <a:extLst>
              <a:ext uri="{FF2B5EF4-FFF2-40B4-BE49-F238E27FC236}">
                <a16:creationId xmlns:a16="http://schemas.microsoft.com/office/drawing/2014/main" id="{36C8393A-2CCB-48C1-C65D-C5A4D0D13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7165121" y="3318186"/>
            <a:ext cx="816050" cy="9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88E5A2-75D8-895E-9A38-F9FBA5F1E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293" y="3638653"/>
            <a:ext cx="6282652" cy="1309810"/>
          </a:xfrm>
          <a:prstGeom prst="rect">
            <a:avLst/>
          </a:prstGeom>
        </p:spPr>
      </p:pic>
      <p:pic>
        <p:nvPicPr>
          <p:cNvPr id="12" name="Picture 6" descr="X png cruzar png transparente antecedentes 38341441 PNG">
            <a:extLst>
              <a:ext uri="{FF2B5EF4-FFF2-40B4-BE49-F238E27FC236}">
                <a16:creationId xmlns:a16="http://schemas.microsoft.com/office/drawing/2014/main" id="{A4365921-8277-2F69-D63C-81FF531BE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7029847" y="3078945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ED0D328-7883-4C0A-8210-CA8829ABE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12525265" y="5485895"/>
            <a:ext cx="736211" cy="718399"/>
          </a:xfrm>
          <a:prstGeom prst="ellipse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1BEE5212-F7F5-5FFC-B003-828FB41CE2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6808470" y="7742133"/>
            <a:ext cx="736211" cy="718399"/>
          </a:xfrm>
          <a:prstGeom prst="ellipse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0018378-5920-F8E3-E328-5292B53EE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2707" y="1302786"/>
            <a:ext cx="6400799" cy="5462220"/>
          </a:xfrm>
          <a:prstGeom prst="rect">
            <a:avLst/>
          </a:prstGeom>
        </p:spPr>
      </p:pic>
      <p:pic>
        <p:nvPicPr>
          <p:cNvPr id="16" name="Picture 6" descr="X png cruzar png transparente antecedentes 38341441 PNG">
            <a:extLst>
              <a:ext uri="{FF2B5EF4-FFF2-40B4-BE49-F238E27FC236}">
                <a16:creationId xmlns:a16="http://schemas.microsoft.com/office/drawing/2014/main" id="{6B8442F2-EE61-D6A9-2D3B-8806B43F8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1454606" y="876551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C86FFDB3-1DDC-7D36-775A-DF34182390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10777732" y="7730022"/>
            <a:ext cx="736211" cy="718399"/>
          </a:xfrm>
          <a:prstGeom prst="ellipse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9B06D65-BDDA-AA78-F1D9-E96027963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0851" y="4838701"/>
            <a:ext cx="7216190" cy="2462280"/>
          </a:xfrm>
          <a:prstGeom prst="rect">
            <a:avLst/>
          </a:prstGeom>
        </p:spPr>
      </p:pic>
      <p:pic>
        <p:nvPicPr>
          <p:cNvPr id="19" name="Picture 6" descr="X png cruzar png transparente antecedentes 38341441 PNG">
            <a:extLst>
              <a:ext uri="{FF2B5EF4-FFF2-40B4-BE49-F238E27FC236}">
                <a16:creationId xmlns:a16="http://schemas.microsoft.com/office/drawing/2014/main" id="{FA023848-DD3A-6134-2DED-F4747490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856410" y="4033047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3298180-92C4-F6AE-23D5-2A5C19CDE92F}"/>
              </a:ext>
            </a:extLst>
          </p:cNvPr>
          <p:cNvSpPr txBox="1"/>
          <p:nvPr/>
        </p:nvSpPr>
        <p:spPr>
          <a:xfrm>
            <a:off x="1876635" y="660575"/>
            <a:ext cx="93224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/>
              <a:t>Constructores y destructores en java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046932"/>
            <a:ext cx="12152946" cy="206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3.6 Redefinición de métodos en clases derivadas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2EE98F-D21A-D0A4-BA88-00BD2D3B54D5}"/>
              </a:ext>
            </a:extLst>
          </p:cNvPr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D0C08B-E5E4-7263-B468-71DF6774D2D3}"/>
              </a:ext>
            </a:extLst>
          </p:cNvPr>
          <p:cNvSpPr txBox="1"/>
          <p:nvPr/>
        </p:nvSpPr>
        <p:spPr>
          <a:xfrm>
            <a:off x="3488929" y="1131957"/>
            <a:ext cx="10995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latin typeface="Archivo Narrow" panose="020B0604020202020204" charset="0"/>
              </a:rPr>
              <a:t>Redefinición de métodos en clases derivadas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ED806D-5A1A-AA7A-36EF-52E03320A096}"/>
              </a:ext>
            </a:extLst>
          </p:cNvPr>
          <p:cNvSpPr txBox="1"/>
          <p:nvPr/>
        </p:nvSpPr>
        <p:spPr>
          <a:xfrm>
            <a:off x="3685478" y="2249830"/>
            <a:ext cx="109170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chivo Narrow" panose="020B0604020202020204" charset="0"/>
              </a:rPr>
              <a:t>La redefinición de métodos (también llamada sobreescritura de métodos) en Java ocurre cuando una clase derivada (subclase) crea un método con el mismo nombre, tipo de retorno y parámetros que un método de su clase base (superclase), pero cambia su comportamiento.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974CF-B4A0-C1E9-BC73-0B12BD8E2722}"/>
              </a:ext>
            </a:extLst>
          </p:cNvPr>
          <p:cNvSpPr txBox="1"/>
          <p:nvPr/>
        </p:nvSpPr>
        <p:spPr>
          <a:xfrm>
            <a:off x="7010400" y="4829642"/>
            <a:ext cx="3782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latin typeface="Archivo Narrow" panose="020B0604020202020204" charset="0"/>
              </a:rPr>
              <a:t>Ejemplo en código </a:t>
            </a: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C72BFA76-42A8-52A7-288F-A9ABE5CB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8533582" y="5704222"/>
            <a:ext cx="736211" cy="718399"/>
          </a:xfrm>
          <a:prstGeom prst="ellipse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6C3D16F-E257-E51B-F017-5CDEA936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98" y="964330"/>
            <a:ext cx="9827604" cy="8358340"/>
          </a:xfrm>
          <a:prstGeom prst="rect">
            <a:avLst/>
          </a:prstGeom>
        </p:spPr>
      </p:pic>
      <p:pic>
        <p:nvPicPr>
          <p:cNvPr id="12" name="Picture 6" descr="X png cruzar png transparente antecedentes 38341441 PNG">
            <a:extLst>
              <a:ext uri="{FF2B5EF4-FFF2-40B4-BE49-F238E27FC236}">
                <a16:creationId xmlns:a16="http://schemas.microsoft.com/office/drawing/2014/main" id="{04036E49-E585-184D-223F-EDBCE4320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3460414" y="731465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6805806" y="4456494"/>
            <a:ext cx="3994713" cy="3442831"/>
          </a:xfrm>
          <a:custGeom>
            <a:avLst/>
            <a:gdLst/>
            <a:ahLst/>
            <a:cxnLst/>
            <a:rect l="l" t="t" r="r" b="b"/>
            <a:pathLst>
              <a:path w="3994713" h="3442831">
                <a:moveTo>
                  <a:pt x="0" y="0"/>
                </a:moveTo>
                <a:lnTo>
                  <a:pt x="3994713" y="0"/>
                </a:lnTo>
                <a:lnTo>
                  <a:pt x="3994713" y="3442831"/>
                </a:lnTo>
                <a:lnTo>
                  <a:pt x="0" y="344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02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820026" y="2146007"/>
            <a:ext cx="9966275" cy="121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Planteamiento de Problemas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570807"/>
            <a:ext cx="12152946" cy="102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3.1 Definición: clase base, clase derivada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C79AE6-5B9B-A7BB-A817-D2DF471B5B7C}"/>
              </a:ext>
            </a:extLst>
          </p:cNvPr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3DAAE8-4B1A-F608-58E8-9FAB6235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967486"/>
            <a:ext cx="4669941" cy="70353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515B17-66CB-8628-85B5-84DBCCF6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67486"/>
            <a:ext cx="4669941" cy="70353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69D5908-8CB7-C2A9-BCA4-EA10AF7D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660" y="1943100"/>
            <a:ext cx="4694327" cy="705978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6B46A10-7C3B-5792-17B8-50C18D75B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1943100"/>
            <a:ext cx="4694327" cy="7059780"/>
          </a:xfrm>
          <a:prstGeom prst="rect">
            <a:avLst/>
          </a:prstGeom>
        </p:spPr>
      </p:pic>
      <p:pic>
        <p:nvPicPr>
          <p:cNvPr id="3074" name="Picture 2" descr="Girar - Iconos gratis de flechas">
            <a:extLst>
              <a:ext uri="{FF2B5EF4-FFF2-40B4-BE49-F238E27FC236}">
                <a16:creationId xmlns:a16="http://schemas.microsoft.com/office/drawing/2014/main" id="{039BBCBB-10CF-9F4D-914E-D46A821C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870" y="900288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Girar - Iconos gratis de flechas">
            <a:extLst>
              <a:ext uri="{FF2B5EF4-FFF2-40B4-BE49-F238E27FC236}">
                <a16:creationId xmlns:a16="http://schemas.microsoft.com/office/drawing/2014/main" id="{37B299C2-D411-BCA8-41D9-C3C35D02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063" y="900288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07365AF-1B4B-61FD-7281-A2F8563A4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1" y="2476500"/>
            <a:ext cx="3440545" cy="5334000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18F21B0E-F015-CF29-BCF3-C0A1505F7DD9}"/>
              </a:ext>
            </a:extLst>
          </p:cNvPr>
          <p:cNvSpPr txBox="1"/>
          <p:nvPr/>
        </p:nvSpPr>
        <p:spPr>
          <a:xfrm>
            <a:off x="6920500" y="905937"/>
            <a:ext cx="4052300" cy="88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Tipos</a:t>
            </a:r>
            <a:r>
              <a:rPr lang="en-US" sz="5199" b="1" dirty="0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clase</a:t>
            </a:r>
            <a:endParaRPr lang="en-US" sz="5199" b="1" dirty="0">
              <a:solidFill>
                <a:srgbClr val="000000"/>
              </a:solidFill>
              <a:latin typeface="Archivo Narrow Bold"/>
              <a:ea typeface="Archivo Narrow Bold"/>
              <a:cs typeface="Archivo Narrow Bold"/>
              <a:sym typeface="Archivo Narrow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4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570807"/>
            <a:ext cx="12152946" cy="206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3.2 Clasificación: herencia simple, herencia múltiple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949193" y="2990040"/>
            <a:ext cx="5923399" cy="4285490"/>
          </a:xfrm>
          <a:custGeom>
            <a:avLst/>
            <a:gdLst/>
            <a:ahLst/>
            <a:cxnLst/>
            <a:rect l="l" t="t" r="r" b="b"/>
            <a:pathLst>
              <a:path w="5923399" h="4285490">
                <a:moveTo>
                  <a:pt x="0" y="0"/>
                </a:moveTo>
                <a:lnTo>
                  <a:pt x="5923399" y="0"/>
                </a:lnTo>
                <a:lnTo>
                  <a:pt x="5923399" y="4285489"/>
                </a:lnTo>
                <a:lnTo>
                  <a:pt x="0" y="428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8069341" y="2980376"/>
            <a:ext cx="8122991" cy="432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La herencia es un concepto fundamental de la programación orientada a objetos que permite que una nueva clase herede propiedades y comportamientos (campos y métodos) de una clase existente. Esto favorece la reutilización del código y establece una relación jerárquica entre las clases.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4200" y="1906073"/>
            <a:ext cx="2530455" cy="90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Herencia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894FD4-4DBB-8F74-952D-0E04737993D0}"/>
              </a:ext>
            </a:extLst>
          </p:cNvPr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468F40-E392-C539-42A4-9FCB738A3784}"/>
              </a:ext>
            </a:extLst>
          </p:cNvPr>
          <p:cNvSpPr txBox="1"/>
          <p:nvPr/>
        </p:nvSpPr>
        <p:spPr>
          <a:xfrm>
            <a:off x="2154044" y="2582783"/>
            <a:ext cx="4648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b="1" dirty="0">
                <a:latin typeface="Archivo Narrow" panose="020B0604020202020204" charset="0"/>
              </a:rPr>
              <a:t>Herencia Simple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2AF11F-44F7-7EF3-F8CE-DFAC1CC6C01C}"/>
              </a:ext>
            </a:extLst>
          </p:cNvPr>
          <p:cNvSpPr txBox="1"/>
          <p:nvPr/>
        </p:nvSpPr>
        <p:spPr>
          <a:xfrm>
            <a:off x="4953000" y="1333500"/>
            <a:ext cx="9322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b="1" dirty="0">
                <a:latin typeface="Archivo Narrow" panose="020B0604020202020204" charset="0"/>
              </a:rPr>
              <a:t>Tipos de Herencia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026BE0-59A9-C066-02EE-89414B9BCCC9}"/>
              </a:ext>
            </a:extLst>
          </p:cNvPr>
          <p:cNvSpPr txBox="1"/>
          <p:nvPr/>
        </p:nvSpPr>
        <p:spPr>
          <a:xfrm>
            <a:off x="2154044" y="3934926"/>
            <a:ext cx="4648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b="1" dirty="0">
                <a:latin typeface="Archivo Narrow" panose="020B0604020202020204" charset="0"/>
              </a:rPr>
              <a:t>Herencia Múltiple</a:t>
            </a:r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D6F1D149-9003-2D5F-09AE-39DDF76FE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6667" r="31249" b="18889"/>
          <a:stretch>
            <a:fillRect/>
          </a:stretch>
        </p:blipFill>
        <p:spPr>
          <a:xfrm>
            <a:off x="6573644" y="2546083"/>
            <a:ext cx="927538" cy="867697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8656BF74-89E1-7F1B-414D-7EEE74C61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6667" r="31249" b="18889"/>
          <a:stretch>
            <a:fillRect/>
          </a:stretch>
        </p:blipFill>
        <p:spPr>
          <a:xfrm>
            <a:off x="6573644" y="3898226"/>
            <a:ext cx="927538" cy="86769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DCBA213-E755-6C19-4554-B2DAE43359FC}"/>
              </a:ext>
            </a:extLst>
          </p:cNvPr>
          <p:cNvSpPr txBox="1"/>
          <p:nvPr/>
        </p:nvSpPr>
        <p:spPr>
          <a:xfrm>
            <a:off x="10677293" y="2534543"/>
            <a:ext cx="5477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chivo Narrow" panose="020B0604020202020204" charset="0"/>
              </a:rPr>
              <a:t>Nota: la Herencia Múltiple no está permitida en Java para las clases, ya que puede causar ambigüedad, como el "problema del diamante".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0F34B5-C357-BD87-FC5C-DF3A6226AF97}"/>
              </a:ext>
            </a:extLst>
          </p:cNvPr>
          <p:cNvSpPr txBox="1"/>
          <p:nvPr/>
        </p:nvSpPr>
        <p:spPr>
          <a:xfrm>
            <a:off x="2545330" y="6956087"/>
            <a:ext cx="80566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Archivo Narrow" panose="020B0604020202020204" charset="0"/>
              </a:rPr>
              <a:t>El "problema del diamante" es un problema de ambigüedad en la programación orientada a objetos que surge cuando una clase hereda de dos clases que comparten un ancestro común, formando un patrón de herencia en forma de diamante.</a:t>
            </a:r>
          </a:p>
        </p:txBody>
      </p:sp>
      <p:pic>
        <p:nvPicPr>
          <p:cNvPr id="1026" name="Picture 2" descr="One-minute shot: Diamond Problem 💎 in Java | by Massin. | Medium">
            <a:extLst>
              <a:ext uri="{FF2B5EF4-FFF2-40B4-BE49-F238E27FC236}">
                <a16:creationId xmlns:a16="http://schemas.microsoft.com/office/drawing/2014/main" id="{4DB2A18A-F2B5-B2F4-AE53-E70190E9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271" y="6660246"/>
            <a:ext cx="46291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om en lupa - Iconos Interfaz de usuario y Gestos">
            <a:extLst>
              <a:ext uri="{FF2B5EF4-FFF2-40B4-BE49-F238E27FC236}">
                <a16:creationId xmlns:a16="http://schemas.microsoft.com/office/drawing/2014/main" id="{6F4B9E64-33D3-0F12-FE3F-224D60980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3" t="31250" r="26562" b="31515"/>
          <a:stretch>
            <a:fillRect/>
          </a:stretch>
        </p:blipFill>
        <p:spPr bwMode="auto">
          <a:xfrm>
            <a:off x="13386109" y="7625600"/>
            <a:ext cx="1143000" cy="9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ne-minute shot: Diamond Problem 💎 in Java | by Massin. | Medium">
            <a:extLst>
              <a:ext uri="{FF2B5EF4-FFF2-40B4-BE49-F238E27FC236}">
                <a16:creationId xmlns:a16="http://schemas.microsoft.com/office/drawing/2014/main" id="{8D38827F-5AF1-821A-3B05-34207764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05" y="1659717"/>
            <a:ext cx="10846418" cy="66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509D74-602C-E68C-3F41-068238877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876" y="3014030"/>
            <a:ext cx="14311150" cy="4562827"/>
          </a:xfrm>
          <a:prstGeom prst="rect">
            <a:avLst/>
          </a:prstGeom>
        </p:spPr>
      </p:pic>
      <p:pic>
        <p:nvPicPr>
          <p:cNvPr id="7" name="Picture 6" descr="X png cruzar png transparente antecedentes 38341441 PNG">
            <a:extLst>
              <a:ext uri="{FF2B5EF4-FFF2-40B4-BE49-F238E27FC236}">
                <a16:creationId xmlns:a16="http://schemas.microsoft.com/office/drawing/2014/main" id="{347C4CD2-B019-962C-252D-4DE0C1EA9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317288" y="2806021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X png cruzar png transparente antecedentes 38341441 PNG">
            <a:extLst>
              <a:ext uri="{FF2B5EF4-FFF2-40B4-BE49-F238E27FC236}">
                <a16:creationId xmlns:a16="http://schemas.microsoft.com/office/drawing/2014/main" id="{B585E7D7-905C-EAD8-D8EB-910D91DEF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5039218" y="1232653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EC4C8D-1026-2DA6-E94A-960194B6D6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461" y="3143595"/>
            <a:ext cx="14321277" cy="4433262"/>
          </a:xfrm>
          <a:prstGeom prst="rect">
            <a:avLst/>
          </a:prstGeom>
        </p:spPr>
      </p:pic>
      <p:pic>
        <p:nvPicPr>
          <p:cNvPr id="15" name="Picture 6" descr="X png cruzar png transparente antecedentes 38341441 PNG">
            <a:extLst>
              <a:ext uri="{FF2B5EF4-FFF2-40B4-BE49-F238E27FC236}">
                <a16:creationId xmlns:a16="http://schemas.microsoft.com/office/drawing/2014/main" id="{9BD09D7E-4025-8AE3-C287-5B610C04F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332817" y="2830392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5" b="-134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4737519" y="260409"/>
            <a:ext cx="8812963" cy="2037998"/>
          </a:xfrm>
          <a:custGeom>
            <a:avLst/>
            <a:gdLst/>
            <a:ahLst/>
            <a:cxnLst/>
            <a:rect l="l" t="t" r="r" b="b"/>
            <a:pathLst>
              <a:path w="8812963" h="2037998">
                <a:moveTo>
                  <a:pt x="0" y="0"/>
                </a:moveTo>
                <a:lnTo>
                  <a:pt x="8812962" y="0"/>
                </a:lnTo>
                <a:lnTo>
                  <a:pt x="8812962" y="2037998"/>
                </a:lnTo>
                <a:lnTo>
                  <a:pt x="0" y="203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3067527" y="4795663"/>
            <a:ext cx="12152946" cy="102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1800AD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3.3 Reutilización de miembros heredados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521" y="-21431"/>
            <a:ext cx="18658137" cy="10308431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7537019" y="5791416"/>
            <a:ext cx="3213962" cy="2855741"/>
          </a:xfrm>
          <a:custGeom>
            <a:avLst/>
            <a:gdLst/>
            <a:ahLst/>
            <a:cxnLst/>
            <a:rect l="l" t="t" r="r" b="b"/>
            <a:pathLst>
              <a:path w="3213962" h="2855741">
                <a:moveTo>
                  <a:pt x="0" y="0"/>
                </a:moveTo>
                <a:lnTo>
                  <a:pt x="3213962" y="0"/>
                </a:lnTo>
                <a:lnTo>
                  <a:pt x="3213962" y="2855740"/>
                </a:lnTo>
                <a:lnTo>
                  <a:pt x="0" y="285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801" t="-60917" r="-30930" b="-13343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138762" y="2980376"/>
            <a:ext cx="1405357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Se refiere al comportamiento y a las técnicas que garantizan que una parte o la totalidad de un programa informático existente se pueda emplear en la construcción de otro programa. De esta forma se aprovecha el trabajo anterior, se economiza tiempo, y se reduce la redundancia.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33801" y="1625002"/>
            <a:ext cx="10285438" cy="90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Reutilización</a:t>
            </a:r>
            <a:r>
              <a:rPr lang="en-US" sz="5199" b="1" dirty="0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miembros</a:t>
            </a:r>
            <a:r>
              <a:rPr lang="en-US" sz="5199" b="1" dirty="0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heredados</a:t>
            </a:r>
            <a:endParaRPr lang="en-US" sz="5199" b="1" dirty="0">
              <a:solidFill>
                <a:srgbClr val="000000"/>
              </a:solidFill>
              <a:latin typeface="Archivo Narrow Bold"/>
              <a:ea typeface="Archivo Narrow Bold"/>
              <a:cs typeface="Archivo Narrow Bold"/>
              <a:sym typeface="Archivo Narrow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B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E8F40E-959F-6896-990F-AF1811CBDB9F}"/>
              </a:ext>
            </a:extLst>
          </p:cNvPr>
          <p:cNvSpPr/>
          <p:nvPr/>
        </p:nvSpPr>
        <p:spPr>
          <a:xfrm>
            <a:off x="5577" y="1"/>
            <a:ext cx="18282424" cy="10287000"/>
          </a:xfrm>
          <a:custGeom>
            <a:avLst/>
            <a:gdLst/>
            <a:ahLst/>
            <a:cxnLst/>
            <a:rect l="l" t="t" r="r" b="b"/>
            <a:pathLst>
              <a:path w="18658137" h="10308431">
                <a:moveTo>
                  <a:pt x="0" y="0"/>
                </a:moveTo>
                <a:lnTo>
                  <a:pt x="18658137" y="0"/>
                </a:lnTo>
                <a:lnTo>
                  <a:pt x="18658137" y="10308431"/>
                </a:lnTo>
                <a:lnTo>
                  <a:pt x="0" y="1030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" b="-905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FE194E-B82C-23ED-C169-6DFEE1D6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0" t="2747" r="2290" b="2950"/>
          <a:stretch>
            <a:fillRect/>
          </a:stretch>
        </p:blipFill>
        <p:spPr>
          <a:xfrm>
            <a:off x="2590800" y="1485900"/>
            <a:ext cx="10449757" cy="8610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71FD1E-0AE2-CC2A-0514-33DFEB99F958}"/>
              </a:ext>
            </a:extLst>
          </p:cNvPr>
          <p:cNvSpPr txBox="1"/>
          <p:nvPr/>
        </p:nvSpPr>
        <p:spPr>
          <a:xfrm>
            <a:off x="2592659" y="327452"/>
            <a:ext cx="9322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b="1" dirty="0">
                <a:latin typeface="Archivo Narrow" panose="020B0604020202020204" charset="0"/>
              </a:rPr>
              <a:t>Pasos para la reutilización</a:t>
            </a:r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69DF9946-7E9D-7E02-1A27-697A9FD48F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>
            <a:off x="3044185" y="2178374"/>
            <a:ext cx="990049" cy="966096"/>
          </a:xfrm>
          <a:prstGeom prst="ellipse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ABE35530-CBD5-F428-B145-2B7449487A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>
            <a:off x="3041219" y="3454847"/>
            <a:ext cx="990049" cy="966096"/>
          </a:xfrm>
          <a:prstGeom prst="ellipse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48B06A30-C2CE-73F2-9975-F56CF4FA74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>
            <a:off x="3002937" y="4862850"/>
            <a:ext cx="990049" cy="966096"/>
          </a:xfrm>
          <a:prstGeom prst="ellipse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8903F78E-6A6D-E96A-E1F2-148352E79E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3041217" y="6178635"/>
            <a:ext cx="990049" cy="966096"/>
          </a:xfrm>
          <a:prstGeom prst="ellipse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FBB9AA5F-71CF-64CC-B10E-581C34A673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3079499" y="7587409"/>
            <a:ext cx="990049" cy="966096"/>
          </a:xfrm>
          <a:prstGeom prst="ellipse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EDA68AC4-41E1-7E1B-7F38-FFB6B8997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t="16327" r="30874" b="16452"/>
          <a:stretch>
            <a:fillRect/>
          </a:stretch>
        </p:blipFill>
        <p:spPr>
          <a:xfrm rot="21315163">
            <a:off x="3079499" y="8921481"/>
            <a:ext cx="990049" cy="966096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731F62D-A540-CBE2-FAC6-B45B5D2FB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5077" y="1440932"/>
            <a:ext cx="4800600" cy="3200400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6" descr="X png cruzar png transparente antecedentes 38341441 PNG">
            <a:extLst>
              <a:ext uri="{FF2B5EF4-FFF2-40B4-BE49-F238E27FC236}">
                <a16:creationId xmlns:a16="http://schemas.microsoft.com/office/drawing/2014/main" id="{71189E2C-3A89-D8EB-7F6F-AB079FFD5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225468" y="1153346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8D21F1B-5775-1639-00CD-3821D4A17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5077" y="3298708"/>
            <a:ext cx="4825772" cy="2685247"/>
          </a:xfrm>
          <a:prstGeom prst="rect">
            <a:avLst/>
          </a:prstGeom>
        </p:spPr>
      </p:pic>
      <p:pic>
        <p:nvPicPr>
          <p:cNvPr id="19" name="Picture 6" descr="X png cruzar png transparente antecedentes 38341441 PNG">
            <a:extLst>
              <a:ext uri="{FF2B5EF4-FFF2-40B4-BE49-F238E27FC236}">
                <a16:creationId xmlns:a16="http://schemas.microsoft.com/office/drawing/2014/main" id="{DA12019E-6039-93B6-4C84-4540092DC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124318" y="2909760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9427D35-168B-EA33-8F4F-7F7E84425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1397" y="5040324"/>
            <a:ext cx="5037308" cy="2807911"/>
          </a:xfrm>
          <a:prstGeom prst="rect">
            <a:avLst/>
          </a:prstGeom>
        </p:spPr>
      </p:pic>
      <p:pic>
        <p:nvPicPr>
          <p:cNvPr id="23" name="Picture 6" descr="X png cruzar png transparente antecedentes 38341441 PNG">
            <a:extLst>
              <a:ext uri="{FF2B5EF4-FFF2-40B4-BE49-F238E27FC236}">
                <a16:creationId xmlns:a16="http://schemas.microsoft.com/office/drawing/2014/main" id="{E1DBF3FF-718B-1978-5B47-1AC696F80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321891" y="4553546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7B41422-1031-D1B6-29DB-E08C78947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892" y="6535201"/>
            <a:ext cx="5320141" cy="1430625"/>
          </a:xfrm>
          <a:prstGeom prst="rect">
            <a:avLst/>
          </a:prstGeom>
        </p:spPr>
      </p:pic>
      <p:pic>
        <p:nvPicPr>
          <p:cNvPr id="26" name="Picture 6" descr="X png cruzar png transparente antecedentes 38341441 PNG">
            <a:extLst>
              <a:ext uri="{FF2B5EF4-FFF2-40B4-BE49-F238E27FC236}">
                <a16:creationId xmlns:a16="http://schemas.microsoft.com/office/drawing/2014/main" id="{37EEC1FA-3B0A-EBDB-BA4E-F3570D1B4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527734" y="5983955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98B91BC-E9FF-B55E-42C6-3569EA14D9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3524" y="7530559"/>
            <a:ext cx="5623648" cy="1701272"/>
          </a:xfrm>
          <a:prstGeom prst="rect">
            <a:avLst/>
          </a:prstGeom>
        </p:spPr>
      </p:pic>
      <p:pic>
        <p:nvPicPr>
          <p:cNvPr id="29" name="Picture 6" descr="X png cruzar png transparente antecedentes 38341441 PNG">
            <a:extLst>
              <a:ext uri="{FF2B5EF4-FFF2-40B4-BE49-F238E27FC236}">
                <a16:creationId xmlns:a16="http://schemas.microsoft.com/office/drawing/2014/main" id="{ADA40685-E396-684F-EFF2-6A05F625D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6722192" y="7054161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C1A5879-C64E-D4CD-FD47-8ECDEB4AA5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28656" y="8062666"/>
            <a:ext cx="6184098" cy="2260574"/>
          </a:xfrm>
          <a:prstGeom prst="rect">
            <a:avLst/>
          </a:prstGeom>
        </p:spPr>
      </p:pic>
      <p:pic>
        <p:nvPicPr>
          <p:cNvPr id="32" name="Picture 6" descr="X png cruzar png transparente antecedentes 38341441 PNG">
            <a:extLst>
              <a:ext uri="{FF2B5EF4-FFF2-40B4-BE49-F238E27FC236}">
                <a16:creationId xmlns:a16="http://schemas.microsoft.com/office/drawing/2014/main" id="{6020C0FC-928A-65EE-47E5-5C789A637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12307" r="12449" b="12307"/>
          <a:stretch>
            <a:fillRect/>
          </a:stretch>
        </p:blipFill>
        <p:spPr bwMode="auto">
          <a:xfrm>
            <a:off x="17277516" y="7637589"/>
            <a:ext cx="980417" cy="97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369</Words>
  <Application>Microsoft Office PowerPoint</Application>
  <PresentationFormat>Personalizado</PresentationFormat>
  <Paragraphs>30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Aptos</vt:lpstr>
      <vt:lpstr>Archivo Narrow</vt:lpstr>
      <vt:lpstr>Archivo Narrow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3 POO</dc:title>
  <cp:lastModifiedBy>a16576</cp:lastModifiedBy>
  <cp:revision>6</cp:revision>
  <dcterms:created xsi:type="dcterms:W3CDTF">2006-08-16T00:00:00Z</dcterms:created>
  <dcterms:modified xsi:type="dcterms:W3CDTF">2025-11-13T16:52:40Z</dcterms:modified>
  <dc:identifier>DAG29Nr2v6Y</dc:identifier>
</cp:coreProperties>
</file>